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24384000" cy="13716000"/>
  <p:notesSz cx="6858000" cy="9144000"/>
  <p:embeddedFontLst>
    <p:embeddedFont>
      <p:font typeface="Nunito Medium" pitchFamily="2" charset="77"/>
      <p:regular r:id="rId5"/>
      <p:italic r:id="rId6"/>
    </p:embeddedFont>
    <p:embeddedFont>
      <p:font typeface="Nunito Sans Black" pitchFamily="2" charset="77"/>
      <p:bold r:id="rId7"/>
      <p:italic r:id="rId8"/>
      <p:boldItalic r:id="rId9"/>
    </p:embeddedFont>
    <p:embeddedFont>
      <p:font typeface="Nunito Sans Bold" pitchFamily="2" charset="77"/>
      <p:bold r:id="rId10"/>
      <p:italic r:id="rId11"/>
      <p:boldItalic r:id="rId12"/>
    </p:embeddedFont>
    <p:embeddedFont>
      <p:font typeface="Nunito Sans ExtraBold" pitchFamily="2" charset="77"/>
      <p:bold r:id="rId13"/>
      <p:italic r:id="rId14"/>
      <p:boldItalic r:id="rId15"/>
    </p:embeddedFont>
    <p:embeddedFont>
      <p:font typeface="Nunito Sans ExtraLight" pitchFamily="2" charset="77"/>
      <p:regular r:id="rId16"/>
      <p:italic r:id="rId17"/>
    </p:embeddedFont>
    <p:embeddedFont>
      <p:font typeface="Nunito Sans Light" pitchFamily="2" charset="77"/>
      <p:regular r:id="rId18"/>
      <p:italic r:id="rId19"/>
    </p:embeddedFont>
    <p:embeddedFont>
      <p:font typeface="Nunito Sans Regular" pitchFamily="2" charset="77"/>
      <p:regular r:id="rId20"/>
      <p:bold r:id="rId21"/>
      <p:italic r:id="rId22"/>
      <p:boldItalic r:id="rId23"/>
    </p:embeddedFont>
    <p:embeddedFont>
      <p:font typeface="Nunito Sans SemiBold" pitchFamily="2" charset="77"/>
      <p:regular r:id="rId24"/>
      <p:bold r:id="rId25"/>
      <p:italic r:id="rId26"/>
      <p:boldItalic r:id="rId2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Nunito Sans Regular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Nunito Sans Regular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Nunito Sans Regular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Nunito Sans Regular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Nunito Sans Regular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Nunito Sans Regular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Nunito Sans Regular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Nunito Sans Regular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Nunito Sans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Nunito Sans Bold"/>
          <a:ea typeface="Nunito Sans Bold"/>
          <a:cs typeface="Nunito Sans Bold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>
          <a:latin typeface="Nunito Sans Bold"/>
          <a:ea typeface="Nunito Sans Bold"/>
          <a:cs typeface="Nunito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Nunito Sans Bold"/>
          <a:ea typeface="Nunito Sans Bold"/>
          <a:cs typeface="Nunito Sans Bold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>
          <a:latin typeface="Nunito Sans Bold"/>
          <a:ea typeface="Nunito Sans Bold"/>
          <a:cs typeface="Nunito Sans Bold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Nunito Sans Bold"/>
          <a:ea typeface="Nunito Sans Bold"/>
          <a:cs typeface="Nunito Sans Bold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>
      <p:cViewPr>
        <p:scale>
          <a:sx n="48" d="100"/>
          <a:sy n="48" d="100"/>
        </p:scale>
        <p:origin x="1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Nunito Sans Regular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Nunito Sans Regular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Nunito Sans Regular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Nunito Sans Regular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Nunito Sans Regular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Nunito Sans Regular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Nunito Sans Regular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Nunito Sans Regular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Nunito Sans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5pPr>
          </a:lstStyle>
          <a:p>
            <a:r>
              <a:t>Autore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1pPr>
          </a:lstStyle>
          <a:p>
            <a:r>
              <a:t>Sottotitolo presentazione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Nunito Sans Bold"/>
                <a:ea typeface="Nunito Sans Bold"/>
                <a:cs typeface="Nunito Sans Bold"/>
                <a:sym typeface="Nunito Sans Bold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Nunito Sans Bold"/>
                <a:ea typeface="Nunito Sans Bold"/>
                <a:cs typeface="Nunito Sans Bold"/>
                <a:sym typeface="Nunito Sans Bold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Nunito Sans Bold"/>
                <a:ea typeface="Nunito Sans Bold"/>
                <a:cs typeface="Nunito Sans Bold"/>
                <a:sym typeface="Nunito Sans Bold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Nunito Sans Bold"/>
                <a:ea typeface="Nunito Sans Bold"/>
                <a:cs typeface="Nunito Sans Bold"/>
                <a:sym typeface="Nunito Sans Bold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Nunito Sans Bold"/>
                <a:ea typeface="Nunito Sans Bold"/>
                <a:cs typeface="Nunito Sans Bold"/>
                <a:sym typeface="Nunito Sans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42950">
              <a:lnSpc>
                <a:spcPct val="100000"/>
              </a:lnSpc>
              <a:spcBef>
                <a:spcPts val="0"/>
              </a:spcBef>
              <a:buSzTx/>
              <a:buNone/>
              <a:defRPr sz="4900">
                <a:latin typeface="Nunito Sans Bold"/>
                <a:ea typeface="Nunito Sans Bold"/>
                <a:cs typeface="Nunito Sans Bold"/>
                <a:sym typeface="Nunito Sans Bold"/>
              </a:defRPr>
            </a:lvl1pPr>
          </a:lstStyle>
          <a:p>
            <a:r>
              <a:t>Dettagli informazione</a:t>
            </a:r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5pPr>
          </a:lstStyle>
          <a:p>
            <a:r>
              <a:t>Attribuzione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Corpo livello uno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z="8500" spc="-200"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</a:lstStyle>
          <a:p>
            <a:r>
              <a:t>“Citazione degna di nota”</a:t>
            </a:r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iotola di insalata con riso saltato, uova sode e bacchett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Ciotola con frittelle al salmone, insalata e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Pappardelle con burro al prezzemolo, nocciole tostate e scaglie di parmigiano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iotola di insalata con riso saltato, uova sode e bacchett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orma"/>
          <p:cNvSpPr/>
          <p:nvPr/>
        </p:nvSpPr>
        <p:spPr>
          <a:xfrm>
            <a:off x="1356395" y="12556811"/>
            <a:ext cx="258642" cy="201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606"/>
                </a:moveTo>
                <a:cubicBezTo>
                  <a:pt x="20757" y="3127"/>
                  <a:pt x="19913" y="3648"/>
                  <a:pt x="19117" y="3648"/>
                </a:cubicBezTo>
                <a:cubicBezTo>
                  <a:pt x="19913" y="3127"/>
                  <a:pt x="20757" y="2085"/>
                  <a:pt x="20757" y="579"/>
                </a:cubicBezTo>
                <a:cubicBezTo>
                  <a:pt x="19913" y="1100"/>
                  <a:pt x="19117" y="1564"/>
                  <a:pt x="18226" y="2085"/>
                </a:cubicBezTo>
                <a:cubicBezTo>
                  <a:pt x="17430" y="1100"/>
                  <a:pt x="16165" y="0"/>
                  <a:pt x="14947" y="0"/>
                </a:cubicBezTo>
                <a:cubicBezTo>
                  <a:pt x="12416" y="0"/>
                  <a:pt x="10355" y="2606"/>
                  <a:pt x="10355" y="5675"/>
                </a:cubicBezTo>
                <a:cubicBezTo>
                  <a:pt x="10355" y="6196"/>
                  <a:pt x="10355" y="6717"/>
                  <a:pt x="10777" y="6717"/>
                </a:cubicBezTo>
                <a:cubicBezTo>
                  <a:pt x="7075" y="6717"/>
                  <a:pt x="3702" y="4691"/>
                  <a:pt x="1640" y="1100"/>
                </a:cubicBezTo>
                <a:cubicBezTo>
                  <a:pt x="1218" y="2085"/>
                  <a:pt x="797" y="3127"/>
                  <a:pt x="797" y="4169"/>
                </a:cubicBezTo>
                <a:cubicBezTo>
                  <a:pt x="797" y="5675"/>
                  <a:pt x="1640" y="7760"/>
                  <a:pt x="2858" y="8744"/>
                </a:cubicBezTo>
                <a:cubicBezTo>
                  <a:pt x="2062" y="8281"/>
                  <a:pt x="1640" y="8281"/>
                  <a:pt x="797" y="7760"/>
                </a:cubicBezTo>
                <a:cubicBezTo>
                  <a:pt x="797" y="10308"/>
                  <a:pt x="2483" y="12856"/>
                  <a:pt x="4592" y="13377"/>
                </a:cubicBezTo>
                <a:cubicBezTo>
                  <a:pt x="4170" y="13377"/>
                  <a:pt x="3702" y="13377"/>
                  <a:pt x="3280" y="13377"/>
                </a:cubicBezTo>
                <a:cubicBezTo>
                  <a:pt x="2858" y="13377"/>
                  <a:pt x="2858" y="13377"/>
                  <a:pt x="2483" y="13377"/>
                </a:cubicBezTo>
                <a:cubicBezTo>
                  <a:pt x="2858" y="15404"/>
                  <a:pt x="4592" y="17025"/>
                  <a:pt x="6653" y="17025"/>
                </a:cubicBezTo>
                <a:cubicBezTo>
                  <a:pt x="4967" y="18473"/>
                  <a:pt x="3280" y="19573"/>
                  <a:pt x="1218" y="19573"/>
                </a:cubicBezTo>
                <a:cubicBezTo>
                  <a:pt x="797" y="19573"/>
                  <a:pt x="375" y="19573"/>
                  <a:pt x="0" y="19573"/>
                </a:cubicBezTo>
                <a:cubicBezTo>
                  <a:pt x="2062" y="21079"/>
                  <a:pt x="4170" y="21600"/>
                  <a:pt x="6653" y="21600"/>
                </a:cubicBezTo>
                <a:cubicBezTo>
                  <a:pt x="14947" y="21600"/>
                  <a:pt x="19117" y="13377"/>
                  <a:pt x="19117" y="6196"/>
                </a:cubicBezTo>
                <a:lnTo>
                  <a:pt x="19117" y="5675"/>
                </a:lnTo>
                <a:cubicBezTo>
                  <a:pt x="20335" y="4691"/>
                  <a:pt x="20757" y="4169"/>
                  <a:pt x="21600" y="2606"/>
                </a:cubicBezTo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150" name="Forma"/>
          <p:cNvSpPr/>
          <p:nvPr/>
        </p:nvSpPr>
        <p:spPr>
          <a:xfrm>
            <a:off x="758271" y="12525150"/>
            <a:ext cx="228029" cy="232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34" y="10601"/>
                </a:moveTo>
                <a:cubicBezTo>
                  <a:pt x="17534" y="14135"/>
                  <a:pt x="14434" y="17220"/>
                  <a:pt x="10825" y="17220"/>
                </a:cubicBezTo>
                <a:cubicBezTo>
                  <a:pt x="7217" y="17220"/>
                  <a:pt x="4015" y="14135"/>
                  <a:pt x="4015" y="10601"/>
                </a:cubicBezTo>
                <a:cubicBezTo>
                  <a:pt x="4015" y="10103"/>
                  <a:pt x="4472" y="10103"/>
                  <a:pt x="4472" y="9705"/>
                </a:cubicBezTo>
                <a:cubicBezTo>
                  <a:pt x="0" y="9705"/>
                  <a:pt x="0" y="9705"/>
                  <a:pt x="0" y="9705"/>
                </a:cubicBezTo>
                <a:cubicBezTo>
                  <a:pt x="0" y="18066"/>
                  <a:pt x="0" y="18066"/>
                  <a:pt x="0" y="18066"/>
                </a:cubicBezTo>
                <a:cubicBezTo>
                  <a:pt x="0" y="19858"/>
                  <a:pt x="1321" y="21600"/>
                  <a:pt x="3151" y="21600"/>
                </a:cubicBezTo>
                <a:cubicBezTo>
                  <a:pt x="18449" y="21600"/>
                  <a:pt x="18449" y="21600"/>
                  <a:pt x="18449" y="21600"/>
                </a:cubicBezTo>
                <a:cubicBezTo>
                  <a:pt x="20228" y="21600"/>
                  <a:pt x="21600" y="19858"/>
                  <a:pt x="21600" y="18066"/>
                </a:cubicBezTo>
                <a:cubicBezTo>
                  <a:pt x="21600" y="9705"/>
                  <a:pt x="21600" y="9705"/>
                  <a:pt x="21600" y="9705"/>
                </a:cubicBezTo>
                <a:cubicBezTo>
                  <a:pt x="17128" y="9705"/>
                  <a:pt x="17128" y="9705"/>
                  <a:pt x="17128" y="9705"/>
                </a:cubicBezTo>
                <a:cubicBezTo>
                  <a:pt x="17128" y="10103"/>
                  <a:pt x="17534" y="10103"/>
                  <a:pt x="17534" y="10601"/>
                </a:cubicBezTo>
                <a:close/>
                <a:moveTo>
                  <a:pt x="18449" y="0"/>
                </a:moveTo>
                <a:cubicBezTo>
                  <a:pt x="3151" y="0"/>
                  <a:pt x="3151" y="0"/>
                  <a:pt x="3151" y="0"/>
                </a:cubicBezTo>
                <a:cubicBezTo>
                  <a:pt x="1321" y="0"/>
                  <a:pt x="0" y="1792"/>
                  <a:pt x="0" y="3534"/>
                </a:cubicBezTo>
                <a:cubicBezTo>
                  <a:pt x="0" y="7067"/>
                  <a:pt x="0" y="7067"/>
                  <a:pt x="0" y="7067"/>
                </a:cubicBezTo>
                <a:cubicBezTo>
                  <a:pt x="5387" y="7067"/>
                  <a:pt x="5387" y="7067"/>
                  <a:pt x="5387" y="7067"/>
                </a:cubicBezTo>
                <a:cubicBezTo>
                  <a:pt x="6709" y="5276"/>
                  <a:pt x="8538" y="4429"/>
                  <a:pt x="10825" y="4429"/>
                </a:cubicBezTo>
                <a:cubicBezTo>
                  <a:pt x="13062" y="4429"/>
                  <a:pt x="14840" y="5276"/>
                  <a:pt x="16213" y="7067"/>
                </a:cubicBezTo>
                <a:cubicBezTo>
                  <a:pt x="21600" y="7067"/>
                  <a:pt x="21600" y="7067"/>
                  <a:pt x="21600" y="7067"/>
                </a:cubicBezTo>
                <a:cubicBezTo>
                  <a:pt x="21600" y="3534"/>
                  <a:pt x="21600" y="3534"/>
                  <a:pt x="21600" y="3534"/>
                </a:cubicBezTo>
                <a:cubicBezTo>
                  <a:pt x="21600" y="1792"/>
                  <a:pt x="20228" y="0"/>
                  <a:pt x="18449" y="0"/>
                </a:cubicBezTo>
                <a:close/>
                <a:moveTo>
                  <a:pt x="19821" y="4429"/>
                </a:moveTo>
                <a:cubicBezTo>
                  <a:pt x="19821" y="4429"/>
                  <a:pt x="19821" y="4828"/>
                  <a:pt x="19364" y="4828"/>
                </a:cubicBezTo>
                <a:cubicBezTo>
                  <a:pt x="17534" y="4828"/>
                  <a:pt x="17534" y="4828"/>
                  <a:pt x="17534" y="4828"/>
                </a:cubicBezTo>
                <a:cubicBezTo>
                  <a:pt x="17128" y="4828"/>
                  <a:pt x="16670" y="4429"/>
                  <a:pt x="16670" y="4429"/>
                </a:cubicBezTo>
                <a:cubicBezTo>
                  <a:pt x="16670" y="2638"/>
                  <a:pt x="16670" y="2638"/>
                  <a:pt x="16670" y="2638"/>
                </a:cubicBezTo>
                <a:cubicBezTo>
                  <a:pt x="16670" y="2190"/>
                  <a:pt x="17128" y="1792"/>
                  <a:pt x="17534" y="1792"/>
                </a:cubicBezTo>
                <a:cubicBezTo>
                  <a:pt x="19364" y="1792"/>
                  <a:pt x="19364" y="1792"/>
                  <a:pt x="19364" y="1792"/>
                </a:cubicBezTo>
                <a:cubicBezTo>
                  <a:pt x="19821" y="1792"/>
                  <a:pt x="19821" y="2190"/>
                  <a:pt x="19821" y="2638"/>
                </a:cubicBezTo>
                <a:lnTo>
                  <a:pt x="19821" y="4429"/>
                </a:lnTo>
                <a:close/>
                <a:moveTo>
                  <a:pt x="14840" y="10601"/>
                </a:moveTo>
                <a:cubicBezTo>
                  <a:pt x="14840" y="8361"/>
                  <a:pt x="13062" y="6619"/>
                  <a:pt x="10825" y="6619"/>
                </a:cubicBezTo>
                <a:cubicBezTo>
                  <a:pt x="8538" y="6619"/>
                  <a:pt x="6709" y="8361"/>
                  <a:pt x="6709" y="10601"/>
                </a:cubicBezTo>
                <a:cubicBezTo>
                  <a:pt x="6709" y="12791"/>
                  <a:pt x="8538" y="14582"/>
                  <a:pt x="10825" y="14582"/>
                </a:cubicBezTo>
                <a:cubicBezTo>
                  <a:pt x="13062" y="14582"/>
                  <a:pt x="14840" y="12791"/>
                  <a:pt x="14840" y="10601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151" name="Forma"/>
          <p:cNvSpPr/>
          <p:nvPr/>
        </p:nvSpPr>
        <p:spPr>
          <a:xfrm>
            <a:off x="1985160" y="12528284"/>
            <a:ext cx="228028" cy="229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6" y="0"/>
                </a:moveTo>
                <a:cubicBezTo>
                  <a:pt x="2694" y="0"/>
                  <a:pt x="2694" y="0"/>
                  <a:pt x="2694" y="0"/>
                </a:cubicBezTo>
                <a:cubicBezTo>
                  <a:pt x="1372" y="0"/>
                  <a:pt x="0" y="1369"/>
                  <a:pt x="0" y="2687"/>
                </a:cubicBezTo>
                <a:cubicBezTo>
                  <a:pt x="0" y="18862"/>
                  <a:pt x="0" y="18862"/>
                  <a:pt x="0" y="18862"/>
                </a:cubicBezTo>
                <a:cubicBezTo>
                  <a:pt x="0" y="20231"/>
                  <a:pt x="1372" y="21600"/>
                  <a:pt x="2694" y="21600"/>
                </a:cubicBezTo>
                <a:cubicBezTo>
                  <a:pt x="10825" y="21600"/>
                  <a:pt x="10825" y="21600"/>
                  <a:pt x="10825" y="21600"/>
                </a:cubicBezTo>
                <a:cubicBezTo>
                  <a:pt x="10825" y="13893"/>
                  <a:pt x="10825" y="13893"/>
                  <a:pt x="10825" y="13893"/>
                </a:cubicBezTo>
                <a:cubicBezTo>
                  <a:pt x="8132" y="13893"/>
                  <a:pt x="8132" y="13893"/>
                  <a:pt x="8132" y="13893"/>
                </a:cubicBezTo>
                <a:cubicBezTo>
                  <a:pt x="8132" y="10344"/>
                  <a:pt x="8132" y="10344"/>
                  <a:pt x="8132" y="10344"/>
                </a:cubicBezTo>
                <a:cubicBezTo>
                  <a:pt x="10825" y="10344"/>
                  <a:pt x="10825" y="10344"/>
                  <a:pt x="10825" y="10344"/>
                </a:cubicBezTo>
                <a:cubicBezTo>
                  <a:pt x="10825" y="8518"/>
                  <a:pt x="10825" y="8518"/>
                  <a:pt x="10825" y="8518"/>
                </a:cubicBezTo>
                <a:cubicBezTo>
                  <a:pt x="10825" y="6287"/>
                  <a:pt x="13062" y="4056"/>
                  <a:pt x="15298" y="4056"/>
                </a:cubicBezTo>
                <a:cubicBezTo>
                  <a:pt x="17585" y="4056"/>
                  <a:pt x="17585" y="4056"/>
                  <a:pt x="17585" y="4056"/>
                </a:cubicBezTo>
                <a:cubicBezTo>
                  <a:pt x="17585" y="8113"/>
                  <a:pt x="17585" y="8113"/>
                  <a:pt x="17585" y="8113"/>
                </a:cubicBezTo>
                <a:cubicBezTo>
                  <a:pt x="15755" y="8113"/>
                  <a:pt x="15755" y="8113"/>
                  <a:pt x="15755" y="8113"/>
                </a:cubicBezTo>
                <a:cubicBezTo>
                  <a:pt x="14840" y="8113"/>
                  <a:pt x="14840" y="8113"/>
                  <a:pt x="14840" y="8518"/>
                </a:cubicBezTo>
                <a:cubicBezTo>
                  <a:pt x="14840" y="10344"/>
                  <a:pt x="14840" y="10344"/>
                  <a:pt x="14840" y="10344"/>
                </a:cubicBezTo>
                <a:cubicBezTo>
                  <a:pt x="17585" y="10344"/>
                  <a:pt x="17585" y="10344"/>
                  <a:pt x="17585" y="10344"/>
                </a:cubicBezTo>
                <a:cubicBezTo>
                  <a:pt x="17585" y="13893"/>
                  <a:pt x="17585" y="13893"/>
                  <a:pt x="17585" y="13893"/>
                </a:cubicBezTo>
                <a:cubicBezTo>
                  <a:pt x="14840" y="13893"/>
                  <a:pt x="14840" y="13893"/>
                  <a:pt x="14840" y="13893"/>
                </a:cubicBezTo>
                <a:cubicBezTo>
                  <a:pt x="14840" y="21600"/>
                  <a:pt x="14840" y="21600"/>
                  <a:pt x="14840" y="21600"/>
                </a:cubicBezTo>
                <a:cubicBezTo>
                  <a:pt x="18906" y="21600"/>
                  <a:pt x="18906" y="21600"/>
                  <a:pt x="18906" y="21600"/>
                </a:cubicBezTo>
                <a:cubicBezTo>
                  <a:pt x="20279" y="21600"/>
                  <a:pt x="21600" y="20231"/>
                  <a:pt x="21600" y="18862"/>
                </a:cubicBezTo>
                <a:cubicBezTo>
                  <a:pt x="21600" y="2687"/>
                  <a:pt x="21600" y="2687"/>
                  <a:pt x="21600" y="2687"/>
                </a:cubicBezTo>
                <a:cubicBezTo>
                  <a:pt x="21600" y="1369"/>
                  <a:pt x="20279" y="0"/>
                  <a:pt x="18906" y="0"/>
                </a:cubicBezTo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152" name="Circles."/>
          <p:cNvSpPr txBox="1"/>
          <p:nvPr/>
        </p:nvSpPr>
        <p:spPr>
          <a:xfrm>
            <a:off x="834391" y="762001"/>
            <a:ext cx="3128649" cy="665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>
            <a:spAutoFit/>
          </a:bodyPr>
          <a:lstStyle>
            <a:lvl1pPr algn="l" defTabSz="1828800">
              <a:defRPr sz="2800">
                <a:solidFill>
                  <a:srgbClr val="BFBFB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</a:lstStyle>
          <a:p>
            <a:r>
              <a:t>Circles.</a:t>
            </a:r>
          </a:p>
        </p:txBody>
      </p:sp>
      <p:sp>
        <p:nvSpPr>
          <p:cNvPr id="153" name="Page"/>
          <p:cNvSpPr txBox="1"/>
          <p:nvPr/>
        </p:nvSpPr>
        <p:spPr>
          <a:xfrm>
            <a:off x="20709486" y="12496802"/>
            <a:ext cx="2103121" cy="563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>
            <a:spAutoFit/>
          </a:bodyPr>
          <a:lstStyle>
            <a:lvl1pPr algn="r" defTabSz="1828800">
              <a:defRPr sz="2200">
                <a:solidFill>
                  <a:srgbClr val="A6A6A6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</a:lstStyle>
          <a:p>
            <a:r>
              <a:t>Page</a:t>
            </a:r>
          </a:p>
        </p:txBody>
      </p:sp>
      <p:sp>
        <p:nvSpPr>
          <p:cNvPr id="154" name="Immagine"/>
          <p:cNvSpPr>
            <a:spLocks noGrp="1"/>
          </p:cNvSpPr>
          <p:nvPr>
            <p:ph type="pic" idx="21"/>
          </p:nvPr>
        </p:nvSpPr>
        <p:spPr>
          <a:xfrm>
            <a:off x="4160242" y="7053"/>
            <a:ext cx="20223758" cy="1224228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110195" y="12496802"/>
            <a:ext cx="530857" cy="563877"/>
          </a:xfrm>
          <a:prstGeom prst="rect">
            <a:avLst/>
          </a:prstGeom>
        </p:spPr>
        <p:txBody>
          <a:bodyPr lIns="91437" tIns="91437" rIns="91437" bIns="91437" anchor="t"/>
          <a:lstStyle>
            <a:lvl1pPr algn="r" defTabSz="1828800">
              <a:defRPr sz="2200">
                <a:solidFill>
                  <a:srgbClr val="A6A6A6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 e lime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2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>
                <a:latin typeface="Nunito Sans Bold"/>
                <a:ea typeface="Nunito Sans Bold"/>
                <a:cs typeface="Nunito Sans Bold"/>
                <a:sym typeface="Nunito Sans Bold"/>
              </a:defRPr>
            </a:lvl5pPr>
          </a:lstStyle>
          <a:p>
            <a:r>
              <a:t>Autore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1pPr>
          </a:lstStyle>
          <a:p>
            <a:r>
              <a:t>Sottotitolo presentazione</a:t>
            </a:r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Titolo</a:t>
            </a:r>
          </a:p>
        </p:txBody>
      </p:sp>
      <p:sp>
        <p:nvSpPr>
          <p:cNvPr id="3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1441" y="13053433"/>
            <a:ext cx="388621" cy="406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/>
          <a:p>
            <a:r>
              <a:t>Testo elenco puntato diapositiva</a:t>
            </a:r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Corpo livello uno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r>
              <a:t>Testo elenco puntato diapositiva</a:t>
            </a:r>
          </a:p>
        </p:txBody>
      </p:sp>
      <p:sp>
        <p:nvSpPr>
          <p:cNvPr id="62" name="Pappardelle con burro al prezzemolo, nocciole tostate e scaglie di parmigiano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1441" y="13053433"/>
            <a:ext cx="388621" cy="406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Nunito Sans Bold"/>
                <a:ea typeface="Nunito Sans Bold"/>
                <a:cs typeface="Nunito Sans Bold"/>
                <a:sym typeface="Nunito Sans Bold"/>
              </a:defRPr>
            </a:lvl5pPr>
          </a:lstStyle>
          <a:p>
            <a:r>
              <a:t>Sottotitolo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Argomenti del programma</a:t>
            </a:r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1441" y="13049198"/>
            <a:ext cx="388621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Nunito Sans Bold"/>
          <a:ea typeface="Nunito Sans Bold"/>
          <a:cs typeface="Nunito Sans Bold"/>
          <a:sym typeface="Nunito Sans Bold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Nunito Sans Bold"/>
          <a:ea typeface="Nunito Sans Bold"/>
          <a:cs typeface="Nunito Sans Bold"/>
          <a:sym typeface="Nunito Sans Bold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Nunito Sans Bold"/>
          <a:ea typeface="Nunito Sans Bold"/>
          <a:cs typeface="Nunito Sans Bold"/>
          <a:sym typeface="Nunito Sans Bold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Nunito Sans Bold"/>
          <a:ea typeface="Nunito Sans Bold"/>
          <a:cs typeface="Nunito Sans Bold"/>
          <a:sym typeface="Nunito Sans Bold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Nunito Sans Bold"/>
          <a:ea typeface="Nunito Sans Bold"/>
          <a:cs typeface="Nunito Sans Bold"/>
          <a:sym typeface="Nunito Sans Bold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Nunito Sans Bold"/>
          <a:ea typeface="Nunito Sans Bold"/>
          <a:cs typeface="Nunito Sans Bold"/>
          <a:sym typeface="Nunito Sans Bold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Nunito Sans Bold"/>
          <a:ea typeface="Nunito Sans Bold"/>
          <a:cs typeface="Nunito Sans Bold"/>
          <a:sym typeface="Nunito Sans Bold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Nunito Sans Bold"/>
          <a:ea typeface="Nunito Sans Bold"/>
          <a:cs typeface="Nunito Sans Bold"/>
          <a:sym typeface="Nunito Sans Bold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Nunito Sans Bold"/>
          <a:ea typeface="Nunito Sans Bold"/>
          <a:cs typeface="Nunito Sans Bold"/>
          <a:sym typeface="Nunito Sans Bold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Nunito Sans Regular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Nunito Sans Regular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Nunito Sans Regular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Nunito Sans Regular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Nunito Sans Regular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Nunito Sans Regular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Nunito Sans Regular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Nunito Sans Regular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Nunito Sans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 Sans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 Sans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 Sans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 Sans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 Sans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 Sans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 Sans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 Sans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oup 11451.png" descr="Group 114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37" y="0"/>
            <a:ext cx="24420873" cy="1376575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ttangolo arrotondato"/>
          <p:cNvSpPr/>
          <p:nvPr/>
        </p:nvSpPr>
        <p:spPr>
          <a:xfrm>
            <a:off x="1252081" y="1471374"/>
            <a:ext cx="23141318" cy="11580254"/>
          </a:xfrm>
          <a:prstGeom prst="roundRect">
            <a:avLst>
              <a:gd name="adj" fmla="val 7791"/>
            </a:avLst>
          </a:prstGeom>
          <a:solidFill>
            <a:srgbClr val="000610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pPr>
            <a:endParaRPr/>
          </a:p>
        </p:txBody>
      </p:sp>
      <p:pic>
        <p:nvPicPr>
          <p:cNvPr id="166" name="Group.png" descr="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673100"/>
            <a:ext cx="495300" cy="59025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Chi è Unikey"/>
          <p:cNvSpPr txBox="1"/>
          <p:nvPr/>
        </p:nvSpPr>
        <p:spPr>
          <a:xfrm>
            <a:off x="2113127" y="1989472"/>
            <a:ext cx="4811112" cy="113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>
            <a:spAutoFit/>
          </a:bodyPr>
          <a:lstStyle>
            <a:lvl1pPr algn="l" defTabSz="1828800">
              <a:defRPr sz="5500">
                <a:gradFill flip="none" rotWithShape="1">
                  <a:gsLst>
                    <a:gs pos="0">
                      <a:srgbClr val="D360E5"/>
                    </a:gs>
                    <a:gs pos="100000">
                      <a:srgbClr val="3849FB"/>
                    </a:gs>
                  </a:gsLst>
                  <a:lin ang="1774515" scaled="0"/>
                </a:gradFill>
                <a:latin typeface="Nunito Sans Bold"/>
                <a:ea typeface="Nunito Sans Bold"/>
                <a:cs typeface="Nunito Sans Bold"/>
                <a:sym typeface="Nunito Sans Bold"/>
              </a:defRPr>
            </a:lvl1pPr>
          </a:lstStyle>
          <a:p>
            <a:r>
              <a:rPr dirty="0"/>
              <a:t>Chi </a:t>
            </a:r>
            <a:r>
              <a:rPr dirty="0" err="1"/>
              <a:t>è</a:t>
            </a:r>
            <a:r>
              <a:rPr dirty="0"/>
              <a:t> </a:t>
            </a:r>
            <a:r>
              <a:rPr dirty="0" err="1"/>
              <a:t>Unikey</a:t>
            </a:r>
            <a:endParaRPr dirty="0"/>
          </a:p>
        </p:txBody>
      </p:sp>
      <p:pic>
        <p:nvPicPr>
          <p:cNvPr id="168" name="Ffci1y1WIAEr56y.png" descr="Ffci1y1WIAEr56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3793" y="1453573"/>
            <a:ext cx="16727901" cy="1155982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In qualità di Silver Partner di Microsoft, offre la possibilità di conseguire importanti certificazioni.…"/>
          <p:cNvSpPr txBox="1"/>
          <p:nvPr/>
        </p:nvSpPr>
        <p:spPr>
          <a:xfrm>
            <a:off x="2113126" y="9534135"/>
            <a:ext cx="14527664" cy="2788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>
            <a:spAutoFit/>
          </a:bodyPr>
          <a:lstStyle/>
          <a:p>
            <a:pPr algn="l" defTabSz="1828800">
              <a:lnSpc>
                <a:spcPct val="110000"/>
              </a:lnSpc>
              <a:defRPr sz="2800">
                <a:solidFill>
                  <a:srgbClr val="FFFFFF"/>
                </a:solidFill>
              </a:defRPr>
            </a:pPr>
            <a:r>
              <a:rPr dirty="0"/>
              <a:t>In </a:t>
            </a:r>
            <a:r>
              <a:rPr dirty="0" err="1"/>
              <a:t>qualità</a:t>
            </a:r>
            <a:r>
              <a:rPr dirty="0"/>
              <a:t> di </a:t>
            </a:r>
            <a:r>
              <a:rPr dirty="0">
                <a:latin typeface="Nunito Sans Bold"/>
                <a:ea typeface="Nunito Sans Bold"/>
                <a:cs typeface="Nunito Sans Bold"/>
                <a:sym typeface="Nunito Sans Bold"/>
              </a:rPr>
              <a:t>Silver Partner di Microsoft</a:t>
            </a:r>
            <a:r>
              <a:rPr dirty="0"/>
              <a:t>, </a:t>
            </a:r>
            <a:r>
              <a:rPr dirty="0" err="1"/>
              <a:t>offre</a:t>
            </a:r>
            <a:r>
              <a:rPr dirty="0"/>
              <a:t> la </a:t>
            </a:r>
            <a:r>
              <a:rPr dirty="0" err="1"/>
              <a:t>possibilità</a:t>
            </a:r>
            <a:r>
              <a:rPr dirty="0"/>
              <a:t> di </a:t>
            </a:r>
            <a:r>
              <a:rPr dirty="0" err="1"/>
              <a:t>conseguire</a:t>
            </a:r>
            <a:r>
              <a:rPr dirty="0"/>
              <a:t> </a:t>
            </a:r>
            <a:r>
              <a:rPr dirty="0" err="1"/>
              <a:t>importanti</a:t>
            </a:r>
            <a:r>
              <a:rPr dirty="0"/>
              <a:t> </a:t>
            </a:r>
            <a:r>
              <a:rPr dirty="0" err="1"/>
              <a:t>certificazioni</a:t>
            </a:r>
            <a:r>
              <a:rPr dirty="0"/>
              <a:t>.</a:t>
            </a:r>
          </a:p>
          <a:p>
            <a:pPr algn="l" defTabSz="1828800">
              <a:lnSpc>
                <a:spcPct val="110000"/>
              </a:lnSpc>
              <a:defRPr sz="2800">
                <a:solidFill>
                  <a:srgbClr val="FFFFFF"/>
                </a:solidFill>
              </a:defRPr>
            </a:pPr>
            <a:r>
              <a:rPr dirty="0" err="1"/>
              <a:t>L’evoluzione</a:t>
            </a:r>
            <a:r>
              <a:rPr dirty="0"/>
              <a:t> di </a:t>
            </a:r>
            <a:r>
              <a:rPr dirty="0" err="1"/>
              <a:t>Unikey</a:t>
            </a:r>
            <a:r>
              <a:rPr dirty="0"/>
              <a:t> </a:t>
            </a:r>
            <a:r>
              <a:rPr dirty="0" err="1"/>
              <a:t>passa</a:t>
            </a:r>
            <a:r>
              <a:rPr dirty="0"/>
              <a:t> </a:t>
            </a:r>
            <a:r>
              <a:rPr dirty="0" err="1"/>
              <a:t>attraverso</a:t>
            </a:r>
            <a:r>
              <a:rPr dirty="0"/>
              <a:t> </a:t>
            </a:r>
            <a:r>
              <a:rPr dirty="0" err="1"/>
              <a:t>l’evoluzione</a:t>
            </a:r>
            <a:r>
              <a:rPr dirty="0"/>
              <a:t> </a:t>
            </a:r>
            <a:r>
              <a:rPr dirty="0" err="1"/>
              <a:t>delle</a:t>
            </a:r>
            <a:r>
              <a:rPr dirty="0"/>
              <a:t> </a:t>
            </a:r>
            <a:r>
              <a:rPr dirty="0" err="1"/>
              <a:t>persone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in </a:t>
            </a:r>
            <a:r>
              <a:rPr dirty="0" err="1"/>
              <a:t>essa</a:t>
            </a:r>
            <a:r>
              <a:rPr dirty="0"/>
              <a:t> </a:t>
            </a:r>
            <a:r>
              <a:rPr dirty="0" err="1"/>
              <a:t>lavorano</a:t>
            </a:r>
            <a:r>
              <a:rPr dirty="0"/>
              <a:t>. </a:t>
            </a:r>
          </a:p>
          <a:p>
            <a:pPr algn="l" defTabSz="1828800">
              <a:lnSpc>
                <a:spcPct val="110000"/>
              </a:lnSpc>
              <a:defRPr sz="2800">
                <a:solidFill>
                  <a:srgbClr val="FFFFFF"/>
                </a:solidFill>
              </a:defRPr>
            </a:pPr>
            <a:endParaRPr dirty="0"/>
          </a:p>
          <a:p>
            <a:pPr algn="l" defTabSz="1828800">
              <a:lnSpc>
                <a:spcPct val="110000"/>
              </a:lnSpc>
              <a:defRPr sz="28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dirty="0" err="1"/>
              <a:t>Unikey</a:t>
            </a:r>
            <a:r>
              <a:rPr dirty="0"/>
              <a:t> </a:t>
            </a:r>
            <a:r>
              <a:rPr dirty="0" err="1"/>
              <a:t>è</a:t>
            </a:r>
            <a:r>
              <a:rPr dirty="0"/>
              <a:t> HUMAN CENTERED!</a:t>
            </a:r>
          </a:p>
        </p:txBody>
      </p:sp>
      <p:pic>
        <p:nvPicPr>
          <p:cNvPr id="170" name="Immagine" descr="Immagi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978" y="7674267"/>
            <a:ext cx="4449409" cy="185987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Unikey è un system integrator…"/>
          <p:cNvSpPr txBox="1"/>
          <p:nvPr/>
        </p:nvSpPr>
        <p:spPr>
          <a:xfrm>
            <a:off x="2113126" y="3563101"/>
            <a:ext cx="16413414" cy="438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>
            <a:spAutoFit/>
          </a:bodyPr>
          <a:lstStyle/>
          <a:p>
            <a:pPr algn="just" defTabSz="1828800">
              <a:lnSpc>
                <a:spcPct val="110000"/>
              </a:lnSpc>
              <a:defRPr sz="28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pPr>
            <a:r>
              <a:rPr dirty="0" err="1"/>
              <a:t>Unikey</a:t>
            </a:r>
            <a:r>
              <a:rPr dirty="0"/>
              <a:t> </a:t>
            </a:r>
            <a:r>
              <a:rPr dirty="0" err="1"/>
              <a:t>è</a:t>
            </a:r>
            <a:r>
              <a:rPr dirty="0"/>
              <a:t> un system integrator</a:t>
            </a:r>
            <a:endParaRPr dirty="0">
              <a:latin typeface="Nunito Sans Bold"/>
              <a:ea typeface="Nunito Sans Bold"/>
              <a:cs typeface="Nunito Sans Bold"/>
              <a:sym typeface="Nunito Sans Bold"/>
            </a:endParaRPr>
          </a:p>
          <a:p>
            <a:pPr algn="just" defTabSz="1828800">
              <a:lnSpc>
                <a:spcPct val="110000"/>
              </a:lnSpc>
              <a:defRPr sz="28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endParaRPr dirty="0">
              <a:latin typeface="Nunito Sans Bold"/>
              <a:ea typeface="Nunito Sans Bold"/>
              <a:cs typeface="Nunito Sans Bold"/>
              <a:sym typeface="Nunito Sans Bold"/>
            </a:endParaRPr>
          </a:p>
          <a:p>
            <a:pPr algn="just" defTabSz="1828800">
              <a:lnSpc>
                <a:spcPct val="110000"/>
              </a:lnSpc>
              <a:defRPr sz="2800">
                <a:solidFill>
                  <a:srgbClr val="FFFFFF"/>
                </a:solidFill>
              </a:defRPr>
            </a:pPr>
            <a:r>
              <a:rPr dirty="0" err="1"/>
              <a:t>Crediamo</a:t>
            </a:r>
            <a:r>
              <a:rPr dirty="0"/>
              <a:t> </a:t>
            </a:r>
            <a:r>
              <a:rPr dirty="0" err="1"/>
              <a:t>nell'eccellenza</a:t>
            </a:r>
            <a:r>
              <a:rPr dirty="0"/>
              <a:t>, come </a:t>
            </a:r>
            <a:r>
              <a:rPr dirty="0" err="1"/>
              <a:t>guida</a:t>
            </a:r>
            <a:r>
              <a:rPr dirty="0"/>
              <a:t> </a:t>
            </a:r>
            <a:r>
              <a:rPr dirty="0" err="1"/>
              <a:t>mirata</a:t>
            </a:r>
            <a:r>
              <a:rPr dirty="0"/>
              <a:t> al </a:t>
            </a:r>
            <a:r>
              <a:rPr dirty="0" err="1"/>
              <a:t>conseguimento</a:t>
            </a:r>
            <a:r>
              <a:rPr dirty="0"/>
              <a:t> </a:t>
            </a:r>
            <a:r>
              <a:rPr dirty="0" err="1"/>
              <a:t>della</a:t>
            </a:r>
            <a:r>
              <a:rPr dirty="0"/>
              <a:t> </a:t>
            </a:r>
            <a:r>
              <a:rPr dirty="0" err="1"/>
              <a:t>più</a:t>
            </a:r>
            <a:r>
              <a:rPr dirty="0"/>
              <a:t> </a:t>
            </a:r>
            <a:r>
              <a:rPr dirty="0" err="1"/>
              <a:t>alta</a:t>
            </a:r>
            <a:r>
              <a:rPr dirty="0"/>
              <a:t> performance </a:t>
            </a:r>
            <a:r>
              <a:rPr dirty="0" err="1"/>
              <a:t>aziendale</a:t>
            </a:r>
            <a:r>
              <a:rPr dirty="0"/>
              <a:t>, e </a:t>
            </a:r>
            <a:r>
              <a:rPr dirty="0" err="1"/>
              <a:t>nella</a:t>
            </a:r>
            <a:r>
              <a:rPr dirty="0"/>
              <a:t> </a:t>
            </a:r>
            <a:r>
              <a:rPr dirty="0" err="1"/>
              <a:t>fidelizzazione</a:t>
            </a:r>
            <a:r>
              <a:rPr dirty="0"/>
              <a:t> </a:t>
            </a:r>
            <a:r>
              <a:rPr dirty="0" err="1"/>
              <a:t>delle</a:t>
            </a:r>
            <a:r>
              <a:rPr dirty="0"/>
              <a:t> </a:t>
            </a:r>
            <a:r>
              <a:rPr dirty="0" err="1"/>
              <a:t>persone</a:t>
            </a:r>
            <a:r>
              <a:rPr dirty="0"/>
              <a:t>, </a:t>
            </a:r>
            <a:r>
              <a:rPr dirty="0" err="1"/>
              <a:t>ponendo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 ai </a:t>
            </a:r>
            <a:r>
              <a:rPr dirty="0" err="1"/>
              <a:t>loro</a:t>
            </a:r>
            <a:r>
              <a:rPr dirty="0"/>
              <a:t> </a:t>
            </a:r>
            <a:r>
              <a:rPr dirty="0" err="1"/>
              <a:t>bisogni</a:t>
            </a:r>
            <a:r>
              <a:rPr dirty="0"/>
              <a:t> e </a:t>
            </a:r>
            <a:r>
              <a:rPr dirty="0" err="1"/>
              <a:t>interessi</a:t>
            </a:r>
            <a:r>
              <a:rPr dirty="0"/>
              <a:t>. </a:t>
            </a:r>
          </a:p>
          <a:p>
            <a:pPr algn="just" defTabSz="1828800">
              <a:lnSpc>
                <a:spcPct val="110000"/>
              </a:lnSpc>
              <a:defRPr sz="2800">
                <a:solidFill>
                  <a:srgbClr val="FFFFFF"/>
                </a:solidFill>
              </a:defRPr>
            </a:pPr>
            <a:r>
              <a:rPr dirty="0"/>
              <a:t>Il Team di </a:t>
            </a:r>
            <a:r>
              <a:rPr dirty="0" err="1"/>
              <a:t>Unikey</a:t>
            </a:r>
            <a:r>
              <a:rPr dirty="0"/>
              <a:t> </a:t>
            </a:r>
            <a:r>
              <a:rPr dirty="0" err="1"/>
              <a:t>adotta</a:t>
            </a:r>
            <a:r>
              <a:rPr dirty="0"/>
              <a:t> le </a:t>
            </a:r>
            <a:r>
              <a:rPr dirty="0" err="1"/>
              <a:t>più</a:t>
            </a:r>
            <a:r>
              <a:rPr dirty="0"/>
              <a:t> </a:t>
            </a:r>
            <a:r>
              <a:rPr dirty="0" err="1"/>
              <a:t>moderne</a:t>
            </a:r>
            <a:r>
              <a:rPr dirty="0"/>
              <a:t> </a:t>
            </a:r>
            <a:r>
              <a:rPr dirty="0" err="1"/>
              <a:t>metodologie</a:t>
            </a:r>
            <a:r>
              <a:rPr dirty="0"/>
              <a:t> di </a:t>
            </a:r>
            <a:r>
              <a:rPr dirty="0" err="1"/>
              <a:t>gestione</a:t>
            </a:r>
            <a:r>
              <a:rPr dirty="0"/>
              <a:t> </a:t>
            </a:r>
            <a:r>
              <a:rPr dirty="0" err="1"/>
              <a:t>dei</a:t>
            </a:r>
            <a:r>
              <a:rPr dirty="0"/>
              <a:t> </a:t>
            </a:r>
            <a:r>
              <a:rPr dirty="0" err="1"/>
              <a:t>progetti</a:t>
            </a:r>
            <a:r>
              <a:rPr dirty="0"/>
              <a:t> con know-how </a:t>
            </a:r>
            <a:r>
              <a:rPr dirty="0" err="1"/>
              <a:t>prevalente</a:t>
            </a:r>
            <a:r>
              <a:rPr dirty="0"/>
              <a:t> </a:t>
            </a:r>
            <a:r>
              <a:rPr dirty="0" err="1"/>
              <a:t>nei</a:t>
            </a:r>
            <a:r>
              <a:rPr dirty="0"/>
              <a:t> </a:t>
            </a:r>
            <a:r>
              <a:rPr dirty="0" err="1"/>
              <a:t>settori</a:t>
            </a:r>
            <a:r>
              <a:rPr dirty="0"/>
              <a:t>:</a:t>
            </a:r>
          </a:p>
          <a:p>
            <a:pPr algn="just" defTabSz="1828800">
              <a:lnSpc>
                <a:spcPct val="110000"/>
              </a:lnSpc>
              <a:defRPr sz="2800">
                <a:solidFill>
                  <a:srgbClr val="FFFFFF"/>
                </a:solidFill>
              </a:defRPr>
            </a:pPr>
            <a:endParaRPr dirty="0"/>
          </a:p>
          <a:p>
            <a:pPr algn="just" defTabSz="1828800">
              <a:lnSpc>
                <a:spcPct val="110000"/>
              </a:lnSpc>
              <a:defRPr sz="28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pPr>
            <a:r>
              <a:rPr dirty="0"/>
              <a:t>Automotive / Finance / Bancassurance / Telco / Health Care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ttangolo arrotondato"/>
          <p:cNvSpPr/>
          <p:nvPr/>
        </p:nvSpPr>
        <p:spPr>
          <a:xfrm>
            <a:off x="12408339" y="1980700"/>
            <a:ext cx="10078876" cy="11296419"/>
          </a:xfrm>
          <a:prstGeom prst="roundRect">
            <a:avLst>
              <a:gd name="adj" fmla="val 5077"/>
            </a:avLst>
          </a:prstGeom>
          <a:solidFill>
            <a:srgbClr val="000610">
              <a:alpha val="7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pPr>
            <a:endParaRPr/>
          </a:p>
        </p:txBody>
      </p:sp>
      <p:sp>
        <p:nvSpPr>
          <p:cNvPr id="174" name="Rettangolo arrotondato"/>
          <p:cNvSpPr/>
          <p:nvPr/>
        </p:nvSpPr>
        <p:spPr>
          <a:xfrm>
            <a:off x="12972376" y="2443765"/>
            <a:ext cx="5828715" cy="7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900E1"/>
              </a:gs>
              <a:gs pos="100000">
                <a:srgbClr val="2A38B5"/>
              </a:gs>
            </a:gsLst>
            <a:lin ang="19271984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defRPr>
            </a:pPr>
            <a:endParaRPr/>
          </a:p>
        </p:txBody>
      </p:sp>
      <p:sp>
        <p:nvSpPr>
          <p:cNvPr id="175" name="DEVELOPER .NET"/>
          <p:cNvSpPr txBox="1"/>
          <p:nvPr/>
        </p:nvSpPr>
        <p:spPr>
          <a:xfrm>
            <a:off x="13035348" y="2481932"/>
            <a:ext cx="576574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8" tIns="91438" rIns="91438" bIns="91438">
            <a:spAutoFit/>
          </a:bodyPr>
          <a:lstStyle>
            <a:lvl1pPr algn="l" defTabSz="1828800">
              <a:defRPr sz="30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</a:lstStyle>
          <a:p>
            <a:r>
              <a:rPr dirty="0"/>
              <a:t>SVILUPPATORE CLOUD WEB</a:t>
            </a:r>
          </a:p>
        </p:txBody>
      </p:sp>
      <p:sp>
        <p:nvSpPr>
          <p:cNvPr id="176" name="Rettangolo arrotondato"/>
          <p:cNvSpPr/>
          <p:nvPr/>
        </p:nvSpPr>
        <p:spPr>
          <a:xfrm>
            <a:off x="1896785" y="1980700"/>
            <a:ext cx="10078876" cy="11296419"/>
          </a:xfrm>
          <a:prstGeom prst="roundRect">
            <a:avLst>
              <a:gd name="adj" fmla="val 5077"/>
            </a:avLst>
          </a:prstGeom>
          <a:solidFill>
            <a:srgbClr val="000610">
              <a:alpha val="7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pPr>
            <a:endParaRPr/>
          </a:p>
        </p:txBody>
      </p:sp>
      <p:sp>
        <p:nvSpPr>
          <p:cNvPr id="177" name="Rettangolo arrotondato"/>
          <p:cNvSpPr/>
          <p:nvPr/>
        </p:nvSpPr>
        <p:spPr>
          <a:xfrm>
            <a:off x="2460821" y="2443765"/>
            <a:ext cx="5441000" cy="7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900E1"/>
              </a:gs>
              <a:gs pos="100000">
                <a:srgbClr val="2A38B5"/>
              </a:gs>
            </a:gsLst>
            <a:lin ang="19271984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defRPr>
            </a:pPr>
            <a:endParaRPr/>
          </a:p>
        </p:txBody>
      </p:sp>
      <p:sp>
        <p:nvSpPr>
          <p:cNvPr id="178" name="DEVELOPER .NET"/>
          <p:cNvSpPr txBox="1"/>
          <p:nvPr/>
        </p:nvSpPr>
        <p:spPr>
          <a:xfrm>
            <a:off x="2523792" y="2487896"/>
            <a:ext cx="5573301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8" tIns="91438" rIns="91438" bIns="91438">
            <a:spAutoFit/>
          </a:bodyPr>
          <a:lstStyle>
            <a:lvl1pPr algn="l" defTabSz="1828800">
              <a:defRPr sz="30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</a:lstStyle>
          <a:p>
            <a:r>
              <a:rPr dirty="0"/>
              <a:t>AZURE CLOUD ARCHITECT</a:t>
            </a:r>
          </a:p>
        </p:txBody>
      </p:sp>
      <p:pic>
        <p:nvPicPr>
          <p:cNvPr id="179" name="Group.png" descr="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673100"/>
            <a:ext cx="495300" cy="59025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iamo alla ricerca di profili:"/>
          <p:cNvSpPr txBox="1"/>
          <p:nvPr/>
        </p:nvSpPr>
        <p:spPr>
          <a:xfrm>
            <a:off x="2113126" y="531771"/>
            <a:ext cx="8968680" cy="1021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>
            <a:spAutoFit/>
          </a:bodyPr>
          <a:lstStyle>
            <a:lvl1pPr algn="l" defTabSz="1828800">
              <a:defRPr sz="4800">
                <a:gradFill flip="none" rotWithShape="1">
                  <a:gsLst>
                    <a:gs pos="0">
                      <a:srgbClr val="D360E5"/>
                    </a:gs>
                    <a:gs pos="100000">
                      <a:srgbClr val="3849FB"/>
                    </a:gs>
                  </a:gsLst>
                  <a:lin ang="1774515" scaled="0"/>
                </a:gradFill>
                <a:latin typeface="Nunito Sans Bold"/>
                <a:ea typeface="Nunito Sans Bold"/>
                <a:cs typeface="Nunito Sans Bold"/>
                <a:sym typeface="Nunito Sans Bold"/>
              </a:defRPr>
            </a:lvl1pPr>
          </a:lstStyle>
          <a:p>
            <a:r>
              <a:rPr dirty="0" err="1"/>
              <a:t>Siamo</a:t>
            </a:r>
            <a:r>
              <a:rPr dirty="0"/>
              <a:t> </a:t>
            </a:r>
            <a:r>
              <a:rPr dirty="0" err="1"/>
              <a:t>alla</a:t>
            </a:r>
            <a:r>
              <a:rPr dirty="0"/>
              <a:t> </a:t>
            </a:r>
            <a:r>
              <a:rPr dirty="0" err="1"/>
              <a:t>ricerca</a:t>
            </a:r>
            <a:r>
              <a:rPr dirty="0"/>
              <a:t> di </a:t>
            </a:r>
            <a:r>
              <a:rPr dirty="0" err="1"/>
              <a:t>profili</a:t>
            </a:r>
            <a:r>
              <a:rPr dirty="0"/>
              <a:t>:</a:t>
            </a:r>
          </a:p>
        </p:txBody>
      </p:sp>
      <p:grpSp>
        <p:nvGrpSpPr>
          <p:cNvPr id="183" name="Raggruppa"/>
          <p:cNvGrpSpPr/>
          <p:nvPr/>
        </p:nvGrpSpPr>
        <p:grpSpPr>
          <a:xfrm>
            <a:off x="2454471" y="3669053"/>
            <a:ext cx="9069171" cy="4033278"/>
            <a:chOff x="0" y="0"/>
            <a:chExt cx="9069169" cy="4033277"/>
          </a:xfrm>
        </p:grpSpPr>
        <p:sp>
          <p:nvSpPr>
            <p:cNvPr id="181" name="La persona si occuperà  di progetti in ambito FINANCE…"/>
            <p:cNvSpPr txBox="1"/>
            <p:nvPr/>
          </p:nvSpPr>
          <p:spPr>
            <a:xfrm>
              <a:off x="0" y="0"/>
              <a:ext cx="9069170" cy="62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just" defTabSz="1828800">
                <a:lnSpc>
                  <a:spcPct val="160000"/>
                </a:lnSpc>
                <a:defRPr sz="2600">
                  <a:solidFill>
                    <a:srgbClr val="FFFFFF">
                      <a:alpha val="74847"/>
                    </a:srgbClr>
                  </a:solidFill>
                  <a:latin typeface="Nunito Sans Light"/>
                  <a:ea typeface="Nunito Sans Light"/>
                  <a:cs typeface="Nunito Sans Light"/>
                  <a:sym typeface="Nunito Sans Light"/>
                </a:defRPr>
              </a:lvl1pPr>
            </a:lstStyle>
            <a:p>
              <a:r>
                <a:t>Mansioni principali:</a:t>
              </a:r>
            </a:p>
          </p:txBody>
        </p:sp>
        <p:sp>
          <p:nvSpPr>
            <p:cNvPr id="182" name="La persona si occuperà  di progetti in ambito FINANCE…"/>
            <p:cNvSpPr txBox="1"/>
            <p:nvPr/>
          </p:nvSpPr>
          <p:spPr>
            <a:xfrm>
              <a:off x="0" y="665479"/>
              <a:ext cx="9069170" cy="3367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/>
            <a:p>
              <a:pPr marL="360947" indent="-360947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rPr dirty="0" err="1"/>
                <a:t>Definire</a:t>
              </a:r>
              <a:r>
                <a:rPr dirty="0"/>
                <a:t> standard di </a:t>
              </a:r>
              <a:r>
                <a:rPr dirty="0" err="1"/>
                <a:t>architettura</a:t>
              </a:r>
              <a:r>
                <a:rPr dirty="0"/>
                <a:t>, </a:t>
              </a:r>
              <a:r>
                <a:rPr dirty="0" err="1"/>
                <a:t>linee</a:t>
              </a:r>
              <a:r>
                <a:rPr dirty="0"/>
                <a:t> </a:t>
              </a:r>
              <a:r>
                <a:rPr dirty="0" err="1"/>
                <a:t>guida</a:t>
              </a:r>
              <a:r>
                <a:rPr dirty="0"/>
                <a:t> e </a:t>
              </a:r>
              <a:r>
                <a:rPr dirty="0" err="1"/>
                <a:t>requisiti</a:t>
              </a:r>
              <a:r>
                <a:rPr dirty="0"/>
                <a:t> di </a:t>
              </a:r>
              <a:r>
                <a:rPr dirty="0" err="1"/>
                <a:t>qualità</a:t>
              </a:r>
              <a:r>
                <a:rPr dirty="0"/>
                <a:t>.</a:t>
              </a:r>
              <a:endParaRPr dirty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 marL="360947" indent="-360947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rPr dirty="0" err="1"/>
                <a:t>Fornire</a:t>
              </a:r>
              <a:r>
                <a:rPr dirty="0"/>
                <a:t> </a:t>
              </a:r>
              <a:r>
                <a:rPr dirty="0" err="1"/>
                <a:t>competenze</a:t>
              </a:r>
              <a:r>
                <a:rPr dirty="0"/>
                <a:t> per la forza e la </a:t>
              </a:r>
              <a:r>
                <a:rPr dirty="0" err="1"/>
                <a:t>qualità</a:t>
              </a:r>
              <a:r>
                <a:rPr dirty="0"/>
                <a:t> </a:t>
              </a:r>
              <a:r>
                <a:rPr dirty="0" err="1"/>
                <a:t>dell'architettura</a:t>
              </a:r>
              <a:r>
                <a:rPr dirty="0"/>
                <a:t> e del design del software.</a:t>
              </a:r>
              <a:endParaRPr dirty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 marL="360947" indent="-360947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rPr dirty="0" err="1"/>
                <a:t>Verificare</a:t>
              </a:r>
              <a:r>
                <a:rPr dirty="0"/>
                <a:t> la </a:t>
              </a:r>
              <a:r>
                <a:rPr dirty="0" err="1"/>
                <a:t>conformità</a:t>
              </a:r>
              <a:r>
                <a:rPr dirty="0"/>
                <a:t> </a:t>
              </a:r>
              <a:r>
                <a:rPr dirty="0" err="1"/>
                <a:t>alla</a:t>
              </a:r>
              <a:r>
                <a:rPr dirty="0"/>
                <a:t> </a:t>
              </a:r>
              <a:r>
                <a:rPr dirty="0" err="1"/>
                <a:t>qualità</a:t>
              </a:r>
              <a:r>
                <a:rPr dirty="0"/>
                <a:t> </a:t>
              </a:r>
              <a:r>
                <a:rPr dirty="0" err="1"/>
                <a:t>dei</a:t>
              </a:r>
              <a:r>
                <a:rPr dirty="0"/>
                <a:t> </a:t>
              </a:r>
              <a:r>
                <a:rPr dirty="0" err="1"/>
                <a:t>requisiti</a:t>
              </a:r>
              <a:r>
                <a:rPr dirty="0"/>
                <a:t> </a:t>
              </a:r>
              <a:r>
                <a:rPr dirty="0" err="1"/>
                <a:t>dell'architettura</a:t>
              </a:r>
              <a:r>
                <a:rPr dirty="0"/>
                <a:t> in </a:t>
              </a:r>
              <a:r>
                <a:rPr dirty="0" err="1"/>
                <a:t>tutte</a:t>
              </a:r>
              <a:r>
                <a:rPr dirty="0"/>
                <a:t> le </a:t>
              </a:r>
              <a:r>
                <a:rPr dirty="0" err="1"/>
                <a:t>fasi</a:t>
              </a:r>
              <a:r>
                <a:rPr dirty="0"/>
                <a:t> del </a:t>
              </a:r>
              <a:r>
                <a:rPr dirty="0" err="1"/>
                <a:t>ciclo</a:t>
              </a:r>
              <a:r>
                <a:rPr dirty="0"/>
                <a:t> di vita del software.</a:t>
              </a:r>
            </a:p>
          </p:txBody>
        </p:sp>
      </p:grpSp>
      <p:sp>
        <p:nvSpPr>
          <p:cNvPr id="184" name="Expertise: +5 anni"/>
          <p:cNvSpPr txBox="1"/>
          <p:nvPr/>
        </p:nvSpPr>
        <p:spPr>
          <a:xfrm>
            <a:off x="8529772" y="2356646"/>
            <a:ext cx="3187644" cy="665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>
            <a:spAutoFit/>
          </a:bodyPr>
          <a:lstStyle/>
          <a:p>
            <a:pPr algn="l" defTabSz="1828800">
              <a:lnSpc>
                <a:spcPct val="150000"/>
              </a:lnSpc>
              <a:defRPr sz="28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dirty="0"/>
              <a:t>Expertise</a:t>
            </a:r>
            <a:r>
              <a:rPr dirty="0"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:</a:t>
            </a:r>
            <a:r>
              <a:rPr dirty="0">
                <a:solidFill>
                  <a:srgbClr val="4B74FD"/>
                </a:solidFill>
              </a:rPr>
              <a:t> +3 anni</a:t>
            </a:r>
          </a:p>
        </p:txBody>
      </p:sp>
      <p:grpSp>
        <p:nvGrpSpPr>
          <p:cNvPr id="187" name="Raggruppa"/>
          <p:cNvGrpSpPr/>
          <p:nvPr/>
        </p:nvGrpSpPr>
        <p:grpSpPr>
          <a:xfrm>
            <a:off x="2454471" y="11759064"/>
            <a:ext cx="8606729" cy="1318257"/>
            <a:chOff x="0" y="0"/>
            <a:chExt cx="8606728" cy="1318255"/>
          </a:xfrm>
        </p:grpSpPr>
        <p:sp>
          <p:nvSpPr>
            <p:cNvPr id="185" name="La persona si occuperà  di progetti in ambito FINANCE…"/>
            <p:cNvSpPr txBox="1"/>
            <p:nvPr/>
          </p:nvSpPr>
          <p:spPr>
            <a:xfrm>
              <a:off x="0" y="0"/>
              <a:ext cx="8606729" cy="627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spAutoFit/>
            </a:bodyPr>
            <a:lstStyle>
              <a:lvl1pPr algn="just" defTabSz="1828800">
                <a:lnSpc>
                  <a:spcPct val="160000"/>
                </a:lnSpc>
                <a:defRPr sz="2600">
                  <a:solidFill>
                    <a:srgbClr val="FFFFFF">
                      <a:alpha val="74847"/>
                    </a:srgbClr>
                  </a:solidFill>
                  <a:latin typeface="Nunito Sans Light"/>
                  <a:ea typeface="Nunito Sans Light"/>
                  <a:cs typeface="Nunito Sans Light"/>
                  <a:sym typeface="Nunito Sans Light"/>
                </a:defRPr>
              </a:lvl1pPr>
            </a:lstStyle>
            <a:p>
              <a:r>
                <a:t>Sede di lavoro:</a:t>
              </a:r>
            </a:p>
          </p:txBody>
        </p:sp>
        <p:sp>
          <p:nvSpPr>
            <p:cNvPr id="186" name="La persona si occuperà  di progetti in ambito FINANCE…"/>
            <p:cNvSpPr txBox="1"/>
            <p:nvPr/>
          </p:nvSpPr>
          <p:spPr>
            <a:xfrm>
              <a:off x="0" y="665479"/>
              <a:ext cx="8606729" cy="652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spAutoFit/>
            </a:bodyPr>
            <a:lstStyle>
              <a:lvl1pPr algn="l" defTabSz="457200">
                <a:defRPr sz="2700">
                  <a:solidFill>
                    <a:srgbClr val="FFFFFF"/>
                  </a:solidFill>
                </a:defRPr>
              </a:lvl1pPr>
            </a:lstStyle>
            <a:p>
              <a:r>
                <a:t>Roma o remoto</a:t>
              </a:r>
            </a:p>
          </p:txBody>
        </p:sp>
      </p:grpSp>
      <p:grpSp>
        <p:nvGrpSpPr>
          <p:cNvPr id="190" name="Raggruppa"/>
          <p:cNvGrpSpPr/>
          <p:nvPr/>
        </p:nvGrpSpPr>
        <p:grpSpPr>
          <a:xfrm>
            <a:off x="12972376" y="3669053"/>
            <a:ext cx="8794533" cy="1788157"/>
            <a:chOff x="0" y="0"/>
            <a:chExt cx="8794532" cy="1788155"/>
          </a:xfrm>
        </p:grpSpPr>
        <p:sp>
          <p:nvSpPr>
            <p:cNvPr id="188" name="La persona si occuperà  di progetti in ambito FINANCE…"/>
            <p:cNvSpPr txBox="1"/>
            <p:nvPr/>
          </p:nvSpPr>
          <p:spPr>
            <a:xfrm>
              <a:off x="0" y="0"/>
              <a:ext cx="8794533" cy="62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just" defTabSz="1828800">
                <a:lnSpc>
                  <a:spcPct val="160000"/>
                </a:lnSpc>
                <a:defRPr sz="2600">
                  <a:solidFill>
                    <a:srgbClr val="FFFFFF">
                      <a:alpha val="74847"/>
                    </a:srgbClr>
                  </a:solidFill>
                  <a:latin typeface="Nunito Sans Light"/>
                  <a:ea typeface="Nunito Sans Light"/>
                  <a:cs typeface="Nunito Sans Light"/>
                  <a:sym typeface="Nunito Sans Light"/>
                </a:defRPr>
              </a:lvl1pPr>
            </a:lstStyle>
            <a:p>
              <a:r>
                <a:t>Mansioni principali:</a:t>
              </a:r>
            </a:p>
          </p:txBody>
        </p:sp>
        <p:sp>
          <p:nvSpPr>
            <p:cNvPr id="189" name="La persona si occuperà  di progetti in ambito FINANCE…"/>
            <p:cNvSpPr txBox="1"/>
            <p:nvPr/>
          </p:nvSpPr>
          <p:spPr>
            <a:xfrm>
              <a:off x="0" y="665479"/>
              <a:ext cx="8794533" cy="1122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marL="360947" indent="-360947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lvl1pPr>
            </a:lstStyle>
            <a:p>
              <a:r>
                <a:t>Progettazione, manutenzione e sviluppo di applicazioni web in ambito Cloud.</a:t>
              </a:r>
            </a:p>
          </p:txBody>
        </p:sp>
      </p:grpSp>
      <p:sp>
        <p:nvSpPr>
          <p:cNvPr id="191" name="Expertise: +5 anni"/>
          <p:cNvSpPr txBox="1"/>
          <p:nvPr/>
        </p:nvSpPr>
        <p:spPr>
          <a:xfrm>
            <a:off x="19041327" y="2334782"/>
            <a:ext cx="3187644" cy="665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>
            <a:spAutoFit/>
          </a:bodyPr>
          <a:lstStyle/>
          <a:p>
            <a:pPr algn="l" defTabSz="1828800">
              <a:lnSpc>
                <a:spcPct val="150000"/>
              </a:lnSpc>
              <a:defRPr sz="28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dirty="0"/>
              <a:t>Expertise</a:t>
            </a:r>
            <a:r>
              <a:rPr dirty="0"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:</a:t>
            </a:r>
            <a:r>
              <a:rPr dirty="0">
                <a:solidFill>
                  <a:srgbClr val="4B74FD"/>
                </a:solidFill>
              </a:rPr>
              <a:t> +3 anni</a:t>
            </a:r>
          </a:p>
        </p:txBody>
      </p:sp>
      <p:grpSp>
        <p:nvGrpSpPr>
          <p:cNvPr id="194" name="Raggruppa"/>
          <p:cNvGrpSpPr/>
          <p:nvPr/>
        </p:nvGrpSpPr>
        <p:grpSpPr>
          <a:xfrm>
            <a:off x="12972376" y="6539309"/>
            <a:ext cx="9069170" cy="4137656"/>
            <a:chOff x="0" y="0"/>
            <a:chExt cx="9069169" cy="4137655"/>
          </a:xfrm>
        </p:grpSpPr>
        <p:sp>
          <p:nvSpPr>
            <p:cNvPr id="192" name="La persona si occuperà  di progetti in ambito FINANCE…"/>
            <p:cNvSpPr txBox="1"/>
            <p:nvPr/>
          </p:nvSpPr>
          <p:spPr>
            <a:xfrm>
              <a:off x="0" y="0"/>
              <a:ext cx="9069170" cy="627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just" defTabSz="1828800">
                <a:lnSpc>
                  <a:spcPct val="160000"/>
                </a:lnSpc>
                <a:defRPr sz="2600">
                  <a:solidFill>
                    <a:srgbClr val="FFFFFF">
                      <a:alpha val="74847"/>
                    </a:srgbClr>
                  </a:solidFill>
                  <a:latin typeface="Nunito Sans Light"/>
                  <a:ea typeface="Nunito Sans Light"/>
                  <a:cs typeface="Nunito Sans Light"/>
                  <a:sym typeface="Nunito Sans Light"/>
                </a:defRPr>
              </a:lvl1pPr>
            </a:lstStyle>
            <a:p>
              <a:r>
                <a:t>Si richiede:</a:t>
              </a:r>
            </a:p>
          </p:txBody>
        </p:sp>
        <p:sp>
          <p:nvSpPr>
            <p:cNvPr id="193" name="La persona si occuperà  di progetti in ambito FINANCE…"/>
            <p:cNvSpPr txBox="1"/>
            <p:nvPr/>
          </p:nvSpPr>
          <p:spPr>
            <a:xfrm>
              <a:off x="0" y="665479"/>
              <a:ext cx="9069170" cy="34721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/>
            <a:p>
              <a:pPr marL="260684" indent="-260684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t>Autonomia nella gestione di un applicativo, costituisce titolo preferenziale precedente esperienza nello sviluppo su ambiente Cloud Azure.</a:t>
              </a:r>
            </a:p>
            <a:p>
              <a:pPr marL="260684" indent="-260684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t>Buona conoscenza di C#, .Net Core e di almeno un framework tra Angular e React.</a:t>
              </a:r>
            </a:p>
            <a:p>
              <a:pPr marL="260684" indent="-260684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t>Esperienza nell’utilizzo di MS Sal Azure Docker e Kubernetes, Azure Active Directory.</a:t>
              </a:r>
            </a:p>
          </p:txBody>
        </p:sp>
      </p:grpSp>
      <p:grpSp>
        <p:nvGrpSpPr>
          <p:cNvPr id="197" name="Raggruppa"/>
          <p:cNvGrpSpPr/>
          <p:nvPr/>
        </p:nvGrpSpPr>
        <p:grpSpPr>
          <a:xfrm>
            <a:off x="12972376" y="11759064"/>
            <a:ext cx="8606729" cy="1318257"/>
            <a:chOff x="0" y="0"/>
            <a:chExt cx="8606728" cy="1318255"/>
          </a:xfrm>
        </p:grpSpPr>
        <p:sp>
          <p:nvSpPr>
            <p:cNvPr id="195" name="La persona si occuperà  di progetti in ambito FINANCE…"/>
            <p:cNvSpPr txBox="1"/>
            <p:nvPr/>
          </p:nvSpPr>
          <p:spPr>
            <a:xfrm>
              <a:off x="0" y="0"/>
              <a:ext cx="8606729" cy="627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spAutoFit/>
            </a:bodyPr>
            <a:lstStyle>
              <a:lvl1pPr algn="just" defTabSz="1828800">
                <a:lnSpc>
                  <a:spcPct val="160000"/>
                </a:lnSpc>
                <a:defRPr sz="2600">
                  <a:solidFill>
                    <a:srgbClr val="FFFFFF">
                      <a:alpha val="74847"/>
                    </a:srgbClr>
                  </a:solidFill>
                  <a:latin typeface="Nunito Sans Light"/>
                  <a:ea typeface="Nunito Sans Light"/>
                  <a:cs typeface="Nunito Sans Light"/>
                  <a:sym typeface="Nunito Sans Light"/>
                </a:defRPr>
              </a:lvl1pPr>
            </a:lstStyle>
            <a:p>
              <a:r>
                <a:t>Sede di lavoro:</a:t>
              </a:r>
            </a:p>
          </p:txBody>
        </p:sp>
        <p:sp>
          <p:nvSpPr>
            <p:cNvPr id="196" name="La persona si occuperà  di progetti in ambito FINANCE…"/>
            <p:cNvSpPr txBox="1"/>
            <p:nvPr/>
          </p:nvSpPr>
          <p:spPr>
            <a:xfrm>
              <a:off x="0" y="665479"/>
              <a:ext cx="8606729" cy="652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spAutoFit/>
            </a:bodyPr>
            <a:lstStyle>
              <a:lvl1pPr algn="l" defTabSz="457200">
                <a:defRPr sz="2700">
                  <a:solidFill>
                    <a:srgbClr val="FFFFFF"/>
                  </a:solidFill>
                </a:defRPr>
              </a:lvl1pPr>
            </a:lstStyle>
            <a:p>
              <a:r>
                <a:t>Roma o remoto</a:t>
              </a:r>
            </a:p>
          </p:txBody>
        </p:sp>
      </p:grpSp>
      <p:grpSp>
        <p:nvGrpSpPr>
          <p:cNvPr id="200" name="Raggruppa"/>
          <p:cNvGrpSpPr/>
          <p:nvPr/>
        </p:nvGrpSpPr>
        <p:grpSpPr>
          <a:xfrm>
            <a:off x="2454471" y="8120106"/>
            <a:ext cx="9262945" cy="3167396"/>
            <a:chOff x="0" y="0"/>
            <a:chExt cx="9262943" cy="3167394"/>
          </a:xfrm>
        </p:grpSpPr>
        <p:sp>
          <p:nvSpPr>
            <p:cNvPr id="198" name="La persona si occuperà  di progetti in ambito FINANCE…"/>
            <p:cNvSpPr txBox="1"/>
            <p:nvPr/>
          </p:nvSpPr>
          <p:spPr>
            <a:xfrm>
              <a:off x="0" y="0"/>
              <a:ext cx="9262944" cy="627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just" defTabSz="1828800">
                <a:lnSpc>
                  <a:spcPct val="160000"/>
                </a:lnSpc>
                <a:defRPr sz="2600">
                  <a:solidFill>
                    <a:srgbClr val="FFFFFF">
                      <a:alpha val="74847"/>
                    </a:srgbClr>
                  </a:solidFill>
                  <a:latin typeface="Nunito Sans Light"/>
                  <a:ea typeface="Nunito Sans Light"/>
                  <a:cs typeface="Nunito Sans Light"/>
                  <a:sym typeface="Nunito Sans Light"/>
                </a:defRPr>
              </a:lvl1pPr>
            </a:lstStyle>
            <a:p>
              <a:r>
                <a:t>Si richiede:</a:t>
              </a:r>
            </a:p>
          </p:txBody>
        </p:sp>
        <p:sp>
          <p:nvSpPr>
            <p:cNvPr id="199" name="La persona si occuperà  di progetti in ambito FINANCE…"/>
            <p:cNvSpPr txBox="1"/>
            <p:nvPr/>
          </p:nvSpPr>
          <p:spPr>
            <a:xfrm>
              <a:off x="0" y="665479"/>
              <a:ext cx="9262944" cy="2501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/>
            <a:p>
              <a:pPr marL="360947" indent="-360947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rPr dirty="0" err="1"/>
                <a:t>Comprovata</a:t>
              </a:r>
              <a:r>
                <a:rPr dirty="0"/>
                <a:t> </a:t>
              </a:r>
              <a:r>
                <a:rPr dirty="0" err="1"/>
                <a:t>esperienza</a:t>
              </a:r>
              <a:r>
                <a:rPr dirty="0"/>
                <a:t> </a:t>
              </a:r>
              <a:r>
                <a:rPr dirty="0" err="1"/>
                <a:t>nell'implementazione</a:t>
              </a:r>
              <a:r>
                <a:rPr dirty="0"/>
                <a:t> di </a:t>
              </a:r>
              <a:r>
                <a:rPr dirty="0" err="1"/>
                <a:t>una</a:t>
              </a:r>
              <a:r>
                <a:rPr dirty="0"/>
                <a:t> </a:t>
              </a:r>
              <a:r>
                <a:rPr dirty="0" err="1"/>
                <a:t>strategia</a:t>
              </a:r>
              <a:r>
                <a:rPr dirty="0"/>
                <a:t> Cloud in Azure.</a:t>
              </a:r>
            </a:p>
            <a:p>
              <a:pPr marL="360947" indent="-360947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rPr dirty="0" err="1"/>
                <a:t>Ottima</a:t>
              </a:r>
              <a:r>
                <a:rPr dirty="0"/>
                <a:t> </a:t>
              </a:r>
              <a:r>
                <a:rPr dirty="0" err="1"/>
                <a:t>conoscenza</a:t>
              </a:r>
              <a:r>
                <a:rPr dirty="0"/>
                <a:t> di Microsoft Azure.</a:t>
              </a:r>
            </a:p>
            <a:p>
              <a:pPr marL="360947" indent="-360947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rPr dirty="0" err="1"/>
                <a:t>Conoscenza</a:t>
              </a:r>
              <a:r>
                <a:rPr dirty="0"/>
                <a:t> di Azure Dev Ops.</a:t>
              </a:r>
            </a:p>
            <a:p>
              <a:pPr marL="360947" indent="-360947" algn="l" defTabSz="457200">
                <a:buSzPct val="100000"/>
                <a:buChar char="•"/>
                <a:defRPr sz="2700">
                  <a:solidFill>
                    <a:srgbClr val="FFFFFF"/>
                  </a:solidFill>
                </a:defRPr>
              </a:pPr>
              <a:r>
                <a:rPr dirty="0" err="1"/>
                <a:t>Conoscenza</a:t>
              </a:r>
              <a:r>
                <a:rPr dirty="0"/>
                <a:t> di </a:t>
              </a:r>
              <a:r>
                <a:rPr dirty="0" err="1"/>
                <a:t>linguaggi</a:t>
              </a:r>
              <a:r>
                <a:rPr dirty="0"/>
                <a:t> di scripting </a:t>
              </a:r>
              <a:r>
                <a:rPr dirty="0" err="1"/>
                <a:t>relativi</a:t>
              </a:r>
              <a:r>
                <a:rPr dirty="0"/>
                <a:t> ad Azure.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Nunito Sans Regular"/>
        <a:ea typeface="Nunito Sans Regular"/>
        <a:cs typeface="Nunito Sans Regular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Nunito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Nunito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Nunito Sans Regular"/>
        <a:ea typeface="Nunito Sans Regular"/>
        <a:cs typeface="Nunito Sans Regular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Nunito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Nunito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Macintosh PowerPoint</Application>
  <PresentationFormat>Personalizzato</PresentationFormat>
  <Paragraphs>35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12" baseType="lpstr">
      <vt:lpstr>Nunito Sans Regular</vt:lpstr>
      <vt:lpstr>Nunito Medium</vt:lpstr>
      <vt:lpstr>Nunito Sans Bold</vt:lpstr>
      <vt:lpstr>Nunito Sans ExtraBold</vt:lpstr>
      <vt:lpstr>Nunito Sans SemiBold</vt:lpstr>
      <vt:lpstr>Nunito Sans Light</vt:lpstr>
      <vt:lpstr>Nunito Sans Black</vt:lpstr>
      <vt:lpstr>Times Roman</vt:lpstr>
      <vt:lpstr>Nunito Sans ExtraLight</vt:lpstr>
      <vt:lpstr>21_BasicWhite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Alessia Sechi</cp:lastModifiedBy>
  <cp:revision>2</cp:revision>
  <dcterms:modified xsi:type="dcterms:W3CDTF">2024-05-02T11:10:24Z</dcterms:modified>
</cp:coreProperties>
</file>